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5" r:id="rId15"/>
    <p:sldId id="270" r:id="rId16"/>
    <p:sldId id="271" r:id="rId17"/>
    <p:sldId id="272" r:id="rId18"/>
    <p:sldId id="273" r:id="rId19"/>
    <p:sldId id="284" r:id="rId20"/>
    <p:sldId id="274" r:id="rId21"/>
    <p:sldId id="279" r:id="rId22"/>
    <p:sldId id="276" r:id="rId23"/>
    <p:sldId id="283" r:id="rId24"/>
    <p:sldId id="280" r:id="rId25"/>
    <p:sldId id="277" r:id="rId26"/>
    <p:sldId id="281" r:id="rId27"/>
    <p:sldId id="278" r:id="rId28"/>
    <p:sldId id="282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3"/>
    <p:restoredTop sz="94689"/>
  </p:normalViewPr>
  <p:slideViewPr>
    <p:cSldViewPr snapToGrid="0" snapToObjects="1">
      <p:cViewPr varScale="1">
        <p:scale>
          <a:sx n="146" d="100"/>
          <a:sy n="146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332D-EE65-1145-A09C-B20351CDB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939C4-C61E-FC4A-9A4B-99458E70F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FE245-2139-5C4E-899E-D35246381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0429E-8C21-D846-BD8F-1AF96D49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53F4-109B-7E48-962B-960FE22E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1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0562-C938-D648-A9B3-17C3590C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0EFF0-8F8F-364D-9DFC-6ED10CB6C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06996-9E1E-7C47-B5BA-318DA143A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94527-40EE-C944-A679-7AA08039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644A9-B624-F349-8837-707654DE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3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A06C4-432D-6040-A2C4-32BF9EE5F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A7C90-8D77-3F46-AD13-2B3906DD3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243F1-F9F4-1945-8C9C-974D7926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BB72-6120-E747-A52F-E13D2AAB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F8A64-F771-664E-823A-97CF0638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B1C7-76A1-7D44-B989-C2B0FF72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F48F-1A0D-184F-A86A-B2ED8719E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F630E-6E2E-3843-B802-A777B4B6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F0ED3-7D29-9948-ADE7-EBCBF658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065AA-F61F-4746-BE83-03A09ECE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8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EBE9-A833-884B-A534-C1EF17B1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815C5-EAF2-5A4E-83B9-027533F96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5BD8-ADE8-5644-A686-89FF37FD4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8A619-04D7-9D44-A362-22275FF1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268EE-E418-C240-B0AD-1DBB2D8B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3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D58D-3C73-3B4E-A97F-2EBB68B4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DC89B-C653-7743-A4E5-684F6598A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FB689-D897-944B-B6C9-467F6BB9B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87CAE-0334-0741-BEF2-EEE8AA66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071AF-AC8A-4541-A993-20B6BDBB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2E464-BC08-8244-B445-55DC4003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A28E6-9315-7142-BCB7-204A47FD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7CE39-0F75-0349-BA6D-AB72B1D2C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5EF90-3237-F848-BE99-0C82CED8E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87017-6937-3F4C-8F1B-421D15A8F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FD4F6-0337-094D-B50A-8BA0DB9A4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7F4C8-2948-8D4A-ABDA-263F6D3A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133EA9-B391-544A-8D06-B86146E30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E824F5-E88C-B341-9199-40D2D6D8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1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9EAA-ADB4-5943-83B2-2D30381E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818C3-19D9-EC42-8A59-E87AB553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19AD5-290B-C646-A918-60B793E6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00A9A-8795-1A40-869E-454D395F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5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9DD9E-84D8-184A-87DE-6A49872F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A68CD-8446-4345-948A-9FC17C10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03D15-4CC1-C848-97C2-59E38A71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6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17E1-CEF6-5942-B1E6-DADBD582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5D01-8A56-8E4F-9941-C506F0C05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A0881-1BFD-9C49-BCDA-C4CA38373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95F18-8968-0943-8E81-BFB78E8E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BB16-0D8F-A748-B199-B264F36A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92DC6-9B09-D147-91FA-CCC8EB5B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5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3892-8C84-FD4B-82EC-0C6B393AB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0F40B-CB7A-1F4D-97C9-775B43FCA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37AB9-7FCD-6344-9759-F5F9F2C1D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C27B9-789E-F047-9F94-9187E070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21802-37B2-E04E-A8BE-3FFEA272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8C8AF-4954-0F44-8311-57C9D03C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2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F7F5A-39AD-F64E-8E90-401DB9B6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5502A-305A-704C-94F3-007E2DAB1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7E546-DAF9-0F4B-B8DB-C7B14DFC4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4B863-FBCE-2B45-98BC-E6BD82C9A2A9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FE81-9A44-3C43-AD76-20D7E3A9C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D40E0-E515-5F43-94F8-7804678E0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AA38D-9C1F-C144-819E-8F10C2DA6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E5925-8669-D447-8D14-F10C6EF6D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821" y="3812954"/>
            <a:ext cx="6465287" cy="1516014"/>
          </a:xfrm>
        </p:spPr>
        <p:txBody>
          <a:bodyPr>
            <a:normAutofit/>
          </a:bodyPr>
          <a:lstStyle/>
          <a:p>
            <a:pPr algn="l"/>
            <a:r>
              <a:rPr lang="en-US" sz="3400" dirty="0">
                <a:solidFill>
                  <a:srgbClr val="FFFFFF"/>
                </a:solidFill>
              </a:rPr>
              <a:t>AIC, BIC and Alternatives to Out of Sample Testing – Chapter 7 ESL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961C6-8002-FD46-9E33-D6DDA84DB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1821" y="5550568"/>
            <a:ext cx="6465286" cy="60255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E7E6E6"/>
                </a:solidFill>
              </a:rPr>
              <a:t>Skander Hannachi</a:t>
            </a:r>
          </a:p>
        </p:txBody>
      </p:sp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BFE7CB37-E084-9346-A3B9-5B47EF4F9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5" r="-1" b="13675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53FDE9E-3A33-4142-8E0B-8006F9D10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59" r="2" b="22762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015CE-4855-3648-A385-804BD0A26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4" r="7224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0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6353-DD4F-8844-BA28-00D92D4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2: KL divergence as a measure of goodness of fit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0EBE3-5CC7-DC46-94FA-05B930CF3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Kullback-Liebler</a:t>
                </a:r>
                <a:r>
                  <a:rPr lang="en-US" dirty="0"/>
                  <a:t> in the context of learning:</a:t>
                </a:r>
                <a:r>
                  <a:rPr lang="en-US" b="0" dirty="0"/>
                  <a:t>  </a:t>
                </a:r>
              </a:p>
              <a:p>
                <a:pPr marL="457200" lvl="1" indent="0">
                  <a:buNone/>
                </a:pPr>
                <a:r>
                  <a:rPr lang="en-US" dirty="0"/>
                  <a:t>How much information is lost if we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as an encoding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0" dirty="0"/>
                  <a:t>?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/>
                  <a:t>i.e. how close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the true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?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Yeah, awesome,….but we don’t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!!!!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0EBE3-5CC7-DC46-94FA-05B930CF3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erson in a suit and tie&#13;&#10;&#13;&#10;Description automatically generated">
            <a:extLst>
              <a:ext uri="{FF2B5EF4-FFF2-40B4-BE49-F238E27FC236}">
                <a16:creationId xmlns:a16="http://schemas.microsoft.com/office/drawing/2014/main" id="{ECFC97BC-026D-8645-9BA7-5E5C313A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4206875"/>
            <a:ext cx="3048000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05D9E-C8E0-9342-8EC3-49FB29B30A5D}"/>
              </a:ext>
            </a:extLst>
          </p:cNvPr>
          <p:cNvSpPr txBox="1"/>
          <p:nvPr/>
        </p:nvSpPr>
        <p:spPr>
          <a:xfrm>
            <a:off x="8305800" y="4468428"/>
            <a:ext cx="348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 find your lack of faith disturbing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563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B22B-1567-544E-9EE1-F7A1ADA1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2: Finding the minimum KL without knowing it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7CE54B-371A-E244-8263-362FD5335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)−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ym typeface="Wingdings" pitchFamily="2" charset="2"/>
                  </a:rPr>
                  <a:t> Minimizing KL is the same as maximizing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         (again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log-likelihood)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is biased….but the bias is approximately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(i.e. the Mirror Universe version of the AIC) 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7CE54B-371A-E244-8263-362FD5335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49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B22B-1567-544E-9EE1-F7A1ADA1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Reverend: The Bayesian Information Criteria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7CE54B-371A-E244-8263-362FD5335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44900"/>
                <a:ext cx="10889202" cy="4447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AIC assumes a true unknown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then tries to find the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is closest. </a:t>
                </a:r>
              </a:p>
              <a:p>
                <a:r>
                  <a:rPr lang="en-US" b="0" dirty="0"/>
                  <a:t>BIC tries to find the best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amongst</a:t>
                </a:r>
              </a:p>
              <a:p>
                <a:pPr marL="0" indent="0">
                  <a:buNone/>
                </a:pPr>
                <a:r>
                  <a:rPr lang="en-US" dirty="0"/>
                  <a:t>a set of known models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b="0" dirty="0"/>
                  <a:t>                  Maximize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i="1" dirty="0"/>
                  <a:t>[</a:t>
                </a:r>
                <a:r>
                  <a:rPr lang="en-US" i="1" dirty="0" err="1"/>
                  <a:t>LaPlace</a:t>
                </a:r>
                <a:r>
                  <a:rPr lang="en-US" i="1" dirty="0"/>
                  <a:t>, Taylor, and maybe some other dead white males…]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Maximizing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Maximizing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𝐵𝐼𝐶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7CE54B-371A-E244-8263-362FD5335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44900"/>
                <a:ext cx="10889202" cy="4447975"/>
              </a:xfrm>
              <a:blipFill>
                <a:blip r:embed="rId2"/>
                <a:stretch>
                  <a:fillRect l="-1049" t="-3134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indoor, wall&#13;&#10;&#13;&#10;Description automatically generated">
            <a:extLst>
              <a:ext uri="{FF2B5EF4-FFF2-40B4-BE49-F238E27FC236}">
                <a16:creationId xmlns:a16="http://schemas.microsoft.com/office/drawing/2014/main" id="{F750DEC1-6365-814B-8CC9-9A8E8FCEB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15" y="1145219"/>
            <a:ext cx="4323885" cy="24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9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6353-DD4F-8844-BA28-00D92D4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BIC: Many variations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0EBE3-5CC7-DC46-94FA-05B930CF3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𝐵𝐼𝐶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𝑁</m:t>
                            </m:r>
                          </m:e>
                        </m:d>
                      </m:e>
                    </m:func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i="1" dirty="0">
                    <a:latin typeface="Cambria Math" panose="02040503050406030204" pitchFamily="18" charset="0"/>
                    <a:sym typeface="Wingdings" pitchFamily="2" charset="2"/>
                  </a:rPr>
                  <a:t>                         </a:t>
                </a:r>
                <a:r>
                  <a:rPr lang="en-US" dirty="0"/>
                  <a:t>(Mirror Universe version: Should be              maximized, instead of minimized) 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𝐵𝐼𝐶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=−2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𝑁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</m:func>
                  </m:oMath>
                </a14:m>
                <a:r>
                  <a:rPr lang="en-US" dirty="0"/>
                  <a:t>                    (ESL version)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𝑒𝑟𝑟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𝑁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</m:func>
                  </m:oMath>
                </a14:m>
                <a:r>
                  <a:rPr lang="en-US" dirty="0"/>
                  <a:t>      (Hyndman’s version in FPP)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0EBE3-5CC7-DC46-94FA-05B930CF3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6" y="101443"/>
            <a:ext cx="10515600" cy="1325563"/>
          </a:xfrm>
        </p:spPr>
        <p:txBody>
          <a:bodyPr/>
          <a:lstStyle/>
          <a:p>
            <a:r>
              <a:rPr lang="en-US" dirty="0"/>
              <a:t>The Information Criterion Zoo: 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76A6D89-08BF-0A47-A49B-18FDE4A92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164" y="1223806"/>
            <a:ext cx="9012280" cy="4919713"/>
          </a:xfrm>
        </p:spPr>
      </p:pic>
    </p:spTree>
    <p:extLst>
      <p:ext uri="{BB962C8B-B14F-4D97-AF65-F5344CB8AC3E}">
        <p14:creationId xmlns:p14="http://schemas.microsoft.com/office/powerpoint/2010/main" val="118889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6353-DD4F-8844-BA28-00D92D42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/>
              <a:t>MDL: Another information theoretic approach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0EBE3-5CC7-DC46-94FA-05B930CF3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310" y="2104008"/>
                <a:ext cx="7040110" cy="4119811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b="0" dirty="0">
                    <a:sym typeface="Wingdings" pitchFamily="2" charset="2"/>
                  </a:rPr>
                  <a:t>Starts fro</a:t>
                </a:r>
                <a:r>
                  <a:rPr lang="en-US" dirty="0">
                    <a:sym typeface="Wingdings" pitchFamily="2" charset="2"/>
                  </a:rPr>
                  <a:t>m a different place: </a:t>
                </a:r>
              </a:p>
              <a:p>
                <a:pPr marL="914400" lvl="2" indent="0">
                  <a:buNone/>
                </a:pPr>
                <a:r>
                  <a:rPr lang="en-US" dirty="0">
                    <a:sym typeface="Wingdings" pitchFamily="2" charset="2"/>
                  </a:rPr>
                  <a:t>All else being equal, the simplest explanation is the best. </a:t>
                </a:r>
                <a:endParaRPr lang="en-US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The smallest possible length is given by Shannon’s Entropy (Shannon’s </a:t>
                </a:r>
                <a:r>
                  <a:rPr lang="en-US" dirty="0"/>
                  <a:t>Noisy-channel coding theorem)</a:t>
                </a:r>
                <a:r>
                  <a:rPr lang="en-US" dirty="0">
                    <a:sym typeface="Wingdings" pitchFamily="2" charset="2"/>
                  </a:rPr>
                  <a:t>: </a:t>
                </a:r>
              </a:p>
              <a:p>
                <a:pPr marL="914400" lvl="2" indent="0">
                  <a:buNone/>
                </a:pPr>
                <a:r>
                  <a:rPr lang="en-US" dirty="0">
                    <a:sym typeface="Wingdings" pitchFamily="2" charset="2"/>
                  </a:rPr>
                  <a:t>            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𝑙𝑒𝑛𝑔𝑡h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</m:e>
                      </m:nary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>
                  <a:sym typeface="Wingdings" pitchFamily="2" charset="2"/>
                </a:endParaRPr>
              </a:p>
              <a:p>
                <a:pPr marL="914400" lvl="2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[Lot’s of annoying math…]   </a:t>
                </a:r>
                <a:r>
                  <a:rPr lang="en-US" dirty="0" err="1">
                    <a:sym typeface="Wingdings" pitchFamily="2" charset="2"/>
                  </a:rPr>
                  <a:t>minizing</a:t>
                </a:r>
                <a:r>
                  <a:rPr lang="en-US" dirty="0">
                    <a:sym typeface="Wingdings" pitchFamily="2" charset="2"/>
                  </a:rPr>
                  <a:t> length is the same as maximizing the BIC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0EBE3-5CC7-DC46-94FA-05B930CF3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310" y="2104008"/>
                <a:ext cx="7040110" cy="4119811"/>
              </a:xfrm>
              <a:blipFill>
                <a:blip r:embed="rId2"/>
                <a:stretch>
                  <a:fillRect t="-2769" r="-1978" b="-8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60810570-FE98-F342-9CCC-67E495A89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" r="5417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6976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Vapnik-Chervonenkis</a:t>
            </a:r>
            <a:r>
              <a:rPr lang="en-US" dirty="0"/>
              <a:t> dimension: Forget information theory, geometry rules!!!!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9A1F4-294E-AF40-9F10-C4B07BBA5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number of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doesn’t always convey the complexity of a model. </a:t>
                </a:r>
              </a:p>
              <a:p>
                <a:r>
                  <a:rPr lang="en-US" dirty="0"/>
                  <a:t>A sine wave is more complex than a quadratic curve, yet both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have the same number of parameters. </a:t>
                </a:r>
              </a:p>
              <a:p>
                <a:r>
                  <a:rPr lang="en-US" dirty="0"/>
                  <a:t>Is there a better measure of model complexity?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9A1F4-294E-AF40-9F10-C4B07BBA5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71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Vapnik-Chervonenkis</a:t>
            </a:r>
            <a:r>
              <a:rPr lang="en-US" dirty="0"/>
              <a:t> dimension: Forget information theory, geometry rules!!!!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9A1F4-294E-AF40-9F10-C4B07BBA5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number of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doesn’t always convey the complexity of a model. </a:t>
                </a:r>
              </a:p>
              <a:p>
                <a:r>
                  <a:rPr lang="en-US" dirty="0"/>
                  <a:t>A sine wave is more complex than a quadratic curve, yet both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have the same number of parameters. </a:t>
                </a:r>
              </a:p>
              <a:p>
                <a:r>
                  <a:rPr lang="en-US" dirty="0"/>
                  <a:t>Is there a better measure of model complexity?</a:t>
                </a:r>
              </a:p>
              <a:p>
                <a:pPr marL="457200" lvl="1" indent="0">
                  <a:buNone/>
                </a:pPr>
                <a:r>
                  <a:rPr lang="en-US" dirty="0"/>
                  <a:t>VC dimension: the maximum number of points that can be </a:t>
                </a:r>
                <a:r>
                  <a:rPr lang="en-US" b="1" i="1" dirty="0"/>
                  <a:t>shattered</a:t>
                </a:r>
                <a:r>
                  <a:rPr lang="en-US" dirty="0"/>
                  <a:t> by a class of functions.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9A1F4-294E-AF40-9F10-C4B07BBA5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37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45" y="0"/>
            <a:ext cx="10515600" cy="1325563"/>
          </a:xfrm>
        </p:spPr>
        <p:txBody>
          <a:bodyPr/>
          <a:lstStyle/>
          <a:p>
            <a:r>
              <a:rPr lang="en-US" dirty="0"/>
              <a:t>Geometry: VC dimension of line </a:t>
            </a:r>
          </a:p>
        </p:txBody>
      </p:sp>
      <p:pic>
        <p:nvPicPr>
          <p:cNvPr id="7" name="Content Placeholder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318E76F9-1065-7743-8804-52C7AC53B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163" y="2531142"/>
            <a:ext cx="3418791" cy="2955275"/>
          </a:xfrm>
          <a:effectLst>
            <a:glow rad="63500">
              <a:schemeClr val="accent3">
                <a:satMod val="175000"/>
                <a:alpha val="40000"/>
              </a:schemeClr>
            </a:glow>
            <a:softEdge rad="635000"/>
          </a:effectLst>
          <a:scene3d>
            <a:camera prst="orthographicFront"/>
            <a:lightRig rig="threePt" dir="t"/>
          </a:scene3d>
          <a:sp3d contourW="19050"/>
        </p:spPr>
      </p:pic>
      <p:pic>
        <p:nvPicPr>
          <p:cNvPr id="10" name="Content Placeholder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48BBC72D-AE53-1B4D-91EB-EE3875596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904" y="2531141"/>
            <a:ext cx="3418791" cy="295527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635000"/>
          </a:effectLst>
          <a:scene3d>
            <a:camera prst="orthographicFront"/>
            <a:lightRig rig="threePt" dir="t"/>
          </a:scene3d>
          <a:sp3d contourW="19050"/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5301EE-AD57-CA4E-A2C4-37A33DFF8E26}"/>
              </a:ext>
            </a:extLst>
          </p:cNvPr>
          <p:cNvSpPr/>
          <p:nvPr/>
        </p:nvSpPr>
        <p:spPr>
          <a:xfrm>
            <a:off x="2493818" y="3184326"/>
            <a:ext cx="138545" cy="168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A423038-EFB1-6B42-9302-C4F51A673BF0}"/>
              </a:ext>
            </a:extLst>
          </p:cNvPr>
          <p:cNvSpPr/>
          <p:nvPr/>
        </p:nvSpPr>
        <p:spPr>
          <a:xfrm>
            <a:off x="1925782" y="4500507"/>
            <a:ext cx="138545" cy="168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10F155-190D-2F47-BF58-BA683703F5F1}"/>
              </a:ext>
            </a:extLst>
          </p:cNvPr>
          <p:cNvSpPr/>
          <p:nvPr/>
        </p:nvSpPr>
        <p:spPr>
          <a:xfrm>
            <a:off x="3865419" y="4008778"/>
            <a:ext cx="193963" cy="2239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A3593F-3AFF-0040-9EFE-55B47F0AD3A2}"/>
              </a:ext>
            </a:extLst>
          </p:cNvPr>
          <p:cNvSpPr/>
          <p:nvPr/>
        </p:nvSpPr>
        <p:spPr>
          <a:xfrm>
            <a:off x="9019308" y="4602286"/>
            <a:ext cx="193963" cy="2239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279144-0D00-9046-A6BB-64BFDFE99C34}"/>
              </a:ext>
            </a:extLst>
          </p:cNvPr>
          <p:cNvSpPr/>
          <p:nvPr/>
        </p:nvSpPr>
        <p:spPr>
          <a:xfrm>
            <a:off x="7467601" y="3240863"/>
            <a:ext cx="193963" cy="2239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751E49-80A2-5749-BEEA-B6F0CB1C267E}"/>
              </a:ext>
            </a:extLst>
          </p:cNvPr>
          <p:cNvSpPr/>
          <p:nvPr/>
        </p:nvSpPr>
        <p:spPr>
          <a:xfrm>
            <a:off x="8977745" y="3267454"/>
            <a:ext cx="138545" cy="168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B9A9C8-85EC-0041-B792-388ECFACD92B}"/>
              </a:ext>
            </a:extLst>
          </p:cNvPr>
          <p:cNvSpPr/>
          <p:nvPr/>
        </p:nvSpPr>
        <p:spPr>
          <a:xfrm>
            <a:off x="7329056" y="4657704"/>
            <a:ext cx="138545" cy="168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531C41-7D16-4449-83F8-70CA0E93F4C1}"/>
              </a:ext>
            </a:extLst>
          </p:cNvPr>
          <p:cNvSpPr txBox="1"/>
          <p:nvPr/>
        </p:nvSpPr>
        <p:spPr>
          <a:xfrm>
            <a:off x="1411163" y="1325563"/>
            <a:ext cx="760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 dimension of a line = 3 </a:t>
            </a:r>
            <a:r>
              <a:rPr lang="en-US" i="1" dirty="0"/>
              <a:t>(Remember the XOR problem?) </a:t>
            </a:r>
          </a:p>
        </p:txBody>
      </p:sp>
    </p:spTree>
    <p:extLst>
      <p:ext uri="{BB962C8B-B14F-4D97-AF65-F5344CB8AC3E}">
        <p14:creationId xmlns:p14="http://schemas.microsoft.com/office/powerpoint/2010/main" val="406074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45" y="0"/>
            <a:ext cx="10515600" cy="1325563"/>
          </a:xfrm>
        </p:spPr>
        <p:txBody>
          <a:bodyPr/>
          <a:lstStyle/>
          <a:p>
            <a:r>
              <a:rPr lang="en-US" dirty="0"/>
              <a:t>Geometry: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2EDD4A-90BD-0E4D-8661-7A0A5DF9EC49}"/>
              </a:ext>
            </a:extLst>
          </p:cNvPr>
          <p:cNvGrpSpPr/>
          <p:nvPr/>
        </p:nvGrpSpPr>
        <p:grpSpPr>
          <a:xfrm>
            <a:off x="910854" y="3145101"/>
            <a:ext cx="9725891" cy="2812354"/>
            <a:chOff x="221673" y="2258410"/>
            <a:chExt cx="11426009" cy="3369412"/>
          </a:xfrm>
        </p:grpSpPr>
        <p:pic>
          <p:nvPicPr>
            <p:cNvPr id="6" name="Picture 5" descr="A close up of a person&#13;&#10;&#13;&#10;Description automatically generated">
              <a:extLst>
                <a:ext uri="{FF2B5EF4-FFF2-40B4-BE49-F238E27FC236}">
                  <a16:creationId xmlns:a16="http://schemas.microsoft.com/office/drawing/2014/main" id="{9F9530D0-2206-1446-991E-83D29A02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673" y="2258410"/>
              <a:ext cx="5444836" cy="33694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contourW="19050"/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6A787AB-8436-D543-B1A8-2055A5795966}"/>
                </a:ext>
              </a:extLst>
            </p:cNvPr>
            <p:cNvSpPr/>
            <p:nvPr/>
          </p:nvSpPr>
          <p:spPr>
            <a:xfrm>
              <a:off x="2396837" y="4251121"/>
              <a:ext cx="138545" cy="168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4321B23-F9C5-1343-9DD6-0B6B7B42A9CF}"/>
                </a:ext>
              </a:extLst>
            </p:cNvPr>
            <p:cNvSpPr/>
            <p:nvPr/>
          </p:nvSpPr>
          <p:spPr>
            <a:xfrm>
              <a:off x="3352800" y="4251121"/>
              <a:ext cx="138545" cy="168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60DABF-6FD9-DF42-92A0-8A31646ABD5B}"/>
                </a:ext>
              </a:extLst>
            </p:cNvPr>
            <p:cNvSpPr/>
            <p:nvPr/>
          </p:nvSpPr>
          <p:spPr>
            <a:xfrm>
              <a:off x="2833255" y="4223412"/>
              <a:ext cx="193963" cy="22391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A76F227-693E-184D-81F9-0656FCE051D6}"/>
                </a:ext>
              </a:extLst>
            </p:cNvPr>
            <p:cNvSpPr/>
            <p:nvPr/>
          </p:nvSpPr>
          <p:spPr>
            <a:xfrm>
              <a:off x="4572001" y="4251121"/>
              <a:ext cx="138545" cy="168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3D31C9-D837-2344-8642-5301FD8DE234}"/>
                </a:ext>
              </a:extLst>
            </p:cNvPr>
            <p:cNvSpPr/>
            <p:nvPr/>
          </p:nvSpPr>
          <p:spPr>
            <a:xfrm>
              <a:off x="4010892" y="4251121"/>
              <a:ext cx="193963" cy="22391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4360CA6-5F7B-C64F-9DA1-F53C2D3C0F0D}"/>
                </a:ext>
              </a:extLst>
            </p:cNvPr>
            <p:cNvSpPr/>
            <p:nvPr/>
          </p:nvSpPr>
          <p:spPr>
            <a:xfrm>
              <a:off x="1326574" y="4251121"/>
              <a:ext cx="138545" cy="168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5011730-BD9F-4147-B903-966FB6A950EC}"/>
                </a:ext>
              </a:extLst>
            </p:cNvPr>
            <p:cNvSpPr/>
            <p:nvPr/>
          </p:nvSpPr>
          <p:spPr>
            <a:xfrm>
              <a:off x="1735283" y="4223412"/>
              <a:ext cx="193963" cy="22391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close up of a mans face&#13;&#10;&#13;&#10;Description automatically generated">
              <a:extLst>
                <a:ext uri="{FF2B5EF4-FFF2-40B4-BE49-F238E27FC236}">
                  <a16:creationId xmlns:a16="http://schemas.microsoft.com/office/drawing/2014/main" id="{C9B43DCD-2B58-C841-8DAA-2119BC99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4099" y="2258410"/>
              <a:ext cx="5513583" cy="3369412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softEdge rad="31750"/>
            </a:effectLst>
            <a:scene3d>
              <a:camera prst="orthographicFront"/>
              <a:lightRig rig="threePt" dir="t"/>
            </a:scene3d>
            <a:sp3d contourW="19050"/>
          </p:spPr>
        </p:pic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7FAF455-C2AD-5A4A-86D8-CC4A3BD5276A}"/>
                </a:ext>
              </a:extLst>
            </p:cNvPr>
            <p:cNvSpPr/>
            <p:nvPr/>
          </p:nvSpPr>
          <p:spPr>
            <a:xfrm>
              <a:off x="7980219" y="3918602"/>
              <a:ext cx="138545" cy="168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A6F015C-2AD3-9C4E-BBF9-773FE99853C5}"/>
                </a:ext>
              </a:extLst>
            </p:cNvPr>
            <p:cNvSpPr/>
            <p:nvPr/>
          </p:nvSpPr>
          <p:spPr>
            <a:xfrm>
              <a:off x="9074732" y="3918602"/>
              <a:ext cx="138545" cy="168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707970A-B2CD-E145-9175-72B82B6EE87A}"/>
                </a:ext>
              </a:extLst>
            </p:cNvPr>
            <p:cNvSpPr/>
            <p:nvPr/>
          </p:nvSpPr>
          <p:spPr>
            <a:xfrm>
              <a:off x="8472057" y="3890893"/>
              <a:ext cx="193963" cy="22391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825FC50-D758-914A-8EDB-4153960C0D8F}"/>
                </a:ext>
              </a:extLst>
            </p:cNvPr>
            <p:cNvSpPr/>
            <p:nvPr/>
          </p:nvSpPr>
          <p:spPr>
            <a:xfrm>
              <a:off x="10252368" y="3918602"/>
              <a:ext cx="138545" cy="168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24F29EF-6432-9640-B8BF-6A9D035A5C55}"/>
                </a:ext>
              </a:extLst>
            </p:cNvPr>
            <p:cNvSpPr/>
            <p:nvPr/>
          </p:nvSpPr>
          <p:spPr>
            <a:xfrm>
              <a:off x="9649694" y="3918602"/>
              <a:ext cx="193963" cy="22391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60DB6A7-F49F-F147-A634-CB5695BDD018}"/>
                </a:ext>
              </a:extLst>
            </p:cNvPr>
            <p:cNvSpPr/>
            <p:nvPr/>
          </p:nvSpPr>
          <p:spPr>
            <a:xfrm>
              <a:off x="6702137" y="3918602"/>
              <a:ext cx="138545" cy="168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DF8623-F7A0-8645-AF0F-82822B3CD310}"/>
                </a:ext>
              </a:extLst>
            </p:cNvPr>
            <p:cNvSpPr/>
            <p:nvPr/>
          </p:nvSpPr>
          <p:spPr>
            <a:xfrm>
              <a:off x="7374085" y="3890893"/>
              <a:ext cx="193963" cy="22391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987A69-DA6F-3D48-AEC3-FA2EBA5D91E8}"/>
                  </a:ext>
                </a:extLst>
              </p:cNvPr>
              <p:cNvSpPr txBox="1"/>
              <p:nvPr/>
            </p:nvSpPr>
            <p:spPr>
              <a:xfrm>
                <a:off x="1163782" y="1230344"/>
                <a:ext cx="64691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2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987A69-DA6F-3D48-AEC3-FA2EBA5D9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1230344"/>
                <a:ext cx="6469125" cy="923330"/>
              </a:xfrm>
              <a:prstGeom prst="rect">
                <a:avLst/>
              </a:prstGeom>
              <a:blipFill>
                <a:blip r:embed="rId4"/>
                <a:stretch>
                  <a:fillRect l="-588" t="-2703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13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9786-C71A-6845-B70F-3A4945D8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data scenarios</a:t>
            </a:r>
          </a:p>
          <a:p>
            <a:r>
              <a:rPr lang="en-US" dirty="0"/>
              <a:t>Automated model generation </a:t>
            </a:r>
          </a:p>
          <a:p>
            <a:r>
              <a:rPr lang="en-US" dirty="0"/>
              <a:t>Oracle RDF uses the BIC for model selection</a:t>
            </a:r>
          </a:p>
          <a:p>
            <a:r>
              <a:rPr lang="en-US" dirty="0"/>
              <a:t>Hyndman’s </a:t>
            </a:r>
            <a:r>
              <a:rPr lang="en-US" dirty="0" err="1"/>
              <a:t>auto.arima</a:t>
            </a:r>
            <a:r>
              <a:rPr lang="en-US" dirty="0"/>
              <a:t>() and ETS() use the AIC</a:t>
            </a:r>
          </a:p>
          <a:p>
            <a:r>
              <a:rPr lang="en-US" dirty="0"/>
              <a:t>Are there any other scenarios besides time series?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AC0683-629F-3F4B-B698-33AFA215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possible to do away with the train/test split? </a:t>
            </a:r>
          </a:p>
        </p:txBody>
      </p:sp>
    </p:spTree>
    <p:extLst>
      <p:ext uri="{BB962C8B-B14F-4D97-AF65-F5344CB8AC3E}">
        <p14:creationId xmlns:p14="http://schemas.microsoft.com/office/powerpoint/2010/main" val="225544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and the upper bound on test error: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9A1F4-294E-AF40-9F10-C4B07BBA5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7058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𝐸𝑟𝑟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𝐸𝑟𝑟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𝑇𝑟𝑎𝑖𝑛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𝑉𝐶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𝑉𝐶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</m:func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𝜂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ra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smaller the VC dimension, the closer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𝑇𝑒𝑠𝑡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𝑇𝑟𝑎𝑖𝑛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Closed form upper bound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𝑇𝑒𝑠𝑡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𝑇𝑟𝑎𝑖𝑛</m:t>
                        </m:r>
                      </m:sub>
                    </m:sSub>
                  </m:oMath>
                </a14:m>
                <a:r>
                  <a:rPr lang="en-US" dirty="0"/>
                  <a:t> (even a probabilistic one)? </a:t>
                </a:r>
              </a:p>
              <a:p>
                <a:r>
                  <a:rPr lang="en-US" dirty="0"/>
                  <a:t>VC is often difficult to calculate. </a:t>
                </a:r>
              </a:p>
              <a:p>
                <a:r>
                  <a:rPr lang="en-US" dirty="0"/>
                  <a:t>VC can be infinite for certain classes of functions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9A1F4-294E-AF40-9F10-C4B07BBA5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7058" cy="4351338"/>
              </a:xfrm>
              <a:blipFill>
                <a:blip r:embed="rId2"/>
                <a:stretch>
                  <a:fillRect l="-937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35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 and Bootstrapping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9A1F4-294E-AF40-9F10-C4B07BBA5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Won’t talk much about this, but…..</a:t>
                </a:r>
              </a:p>
              <a:p>
                <a:r>
                  <a:rPr lang="en-US" dirty="0"/>
                  <a:t>AIC: Asymptotically equivalent to leave one out CV</a:t>
                </a:r>
              </a:p>
              <a:p>
                <a:r>
                  <a:rPr lang="en-US" dirty="0"/>
                  <a:t>BIC: Asymptotically equivalent to K-fold CV</a:t>
                </a:r>
              </a:p>
              <a:p>
                <a:r>
                  <a:rPr lang="en-US" dirty="0"/>
                  <a:t>Generalized CV: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GCV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=−2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9A1F4-294E-AF40-9F10-C4B07BBA5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05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54" y="-882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Practical examples: a good one </a:t>
            </a:r>
            <a:br>
              <a:rPr lang="en-US" sz="3200" dirty="0"/>
            </a:br>
            <a:r>
              <a:rPr lang="en-US" sz="3200" dirty="0"/>
              <a:t>(Originally from R Bloggers) </a:t>
            </a:r>
          </a:p>
        </p:txBody>
      </p:sp>
      <p:pic>
        <p:nvPicPr>
          <p:cNvPr id="9" name="Content Placeholder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4EBC79F4-F369-CB43-ABC1-0FC56E5AF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777" y="1932091"/>
            <a:ext cx="5820300" cy="4351338"/>
          </a:xfrm>
        </p:spPr>
      </p:pic>
      <p:pic>
        <p:nvPicPr>
          <p:cNvPr id="11" name="Picture 10" descr="A close up of text on a white surface&#13;&#10;&#13;&#10;Description automatically generated">
            <a:extLst>
              <a:ext uri="{FF2B5EF4-FFF2-40B4-BE49-F238E27FC236}">
                <a16:creationId xmlns:a16="http://schemas.microsoft.com/office/drawing/2014/main" id="{369921D7-258F-4D46-9265-F0BE59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77" y="1932090"/>
            <a:ext cx="5731292" cy="4266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B7FA9F-5108-4B41-A8D0-3CBD8CF5D62B}"/>
                  </a:ext>
                </a:extLst>
              </p:cNvPr>
              <p:cNvSpPr/>
              <p:nvPr/>
            </p:nvSpPr>
            <p:spPr>
              <a:xfrm>
                <a:off x="1646205" y="1237352"/>
                <a:ext cx="29743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B7FA9F-5108-4B41-A8D0-3CBD8CF5D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05" y="1237352"/>
                <a:ext cx="2974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4BEF9C-9E12-6E42-A766-3E96B92245BF}"/>
                  </a:ext>
                </a:extLst>
              </p:cNvPr>
              <p:cNvSpPr txBox="1"/>
              <p:nvPr/>
            </p:nvSpPr>
            <p:spPr>
              <a:xfrm>
                <a:off x="5470947" y="1283518"/>
                <a:ext cx="11624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4BEF9C-9E12-6E42-A766-3E96B9224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947" y="1283518"/>
                <a:ext cx="1162498" cy="276999"/>
              </a:xfrm>
              <a:prstGeom prst="rect">
                <a:avLst/>
              </a:prstGeom>
              <a:blipFill>
                <a:blip r:embed="rId5"/>
                <a:stretch>
                  <a:fillRect l="-2174" t="-4348" r="-65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0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54" y="-882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Practical examples: a good one </a:t>
            </a:r>
            <a:br>
              <a:rPr lang="en-US" sz="3200" dirty="0"/>
            </a:br>
            <a:r>
              <a:rPr lang="en-US" sz="3200" dirty="0"/>
              <a:t>(A variation on the previous one)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B7FA9F-5108-4B41-A8D0-3CBD8CF5D62B}"/>
                  </a:ext>
                </a:extLst>
              </p:cNvPr>
              <p:cNvSpPr/>
              <p:nvPr/>
            </p:nvSpPr>
            <p:spPr>
              <a:xfrm>
                <a:off x="1646205" y="1237352"/>
                <a:ext cx="3517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B7FA9F-5108-4B41-A8D0-3CBD8CF5D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05" y="1237352"/>
                <a:ext cx="35175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4BEF9C-9E12-6E42-A766-3E96B92245BF}"/>
                  </a:ext>
                </a:extLst>
              </p:cNvPr>
              <p:cNvSpPr txBox="1"/>
              <p:nvPr/>
            </p:nvSpPr>
            <p:spPr>
              <a:xfrm>
                <a:off x="5470947" y="1283518"/>
                <a:ext cx="11624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4BEF9C-9E12-6E42-A766-3E96B9224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947" y="1283518"/>
                <a:ext cx="1162498" cy="276999"/>
              </a:xfrm>
              <a:prstGeom prst="rect">
                <a:avLst/>
              </a:prstGeom>
              <a:blipFill>
                <a:blip r:embed="rId3"/>
                <a:stretch>
                  <a:fillRect l="-2174" t="-4348" r="-65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picture containing racquetball&#13;&#10;&#13;&#10;Description automatically generated">
            <a:extLst>
              <a:ext uri="{FF2B5EF4-FFF2-40B4-BE49-F238E27FC236}">
                <a16:creationId xmlns:a16="http://schemas.microsoft.com/office/drawing/2014/main" id="{6A8C7F7E-D1FD-C643-BFBB-5B7002A2F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477" y="1784061"/>
            <a:ext cx="5859719" cy="4351338"/>
          </a:xfrm>
        </p:spPr>
      </p:pic>
      <p:pic>
        <p:nvPicPr>
          <p:cNvPr id="8" name="Picture 7" descr="A close up of a map&#13;&#10;&#13;&#10;Description automatically generated">
            <a:extLst>
              <a:ext uri="{FF2B5EF4-FFF2-40B4-BE49-F238E27FC236}">
                <a16:creationId xmlns:a16="http://schemas.microsoft.com/office/drawing/2014/main" id="{8E79ED5C-D2A5-2647-8A2E-13B30791D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196" y="1812187"/>
            <a:ext cx="5749087" cy="42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8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5481"/>
            <a:ext cx="10515600" cy="1325563"/>
          </a:xfrm>
        </p:spPr>
        <p:txBody>
          <a:bodyPr/>
          <a:lstStyle/>
          <a:p>
            <a:r>
              <a:rPr lang="en-US" dirty="0"/>
              <a:t>Practical examples: Hmmm…are we sure this always works?</a:t>
            </a:r>
          </a:p>
        </p:txBody>
      </p:sp>
      <p:pic>
        <p:nvPicPr>
          <p:cNvPr id="9" name="Content Placeholder 8" descr="A picture containing text, wall, whiteboard, indoor&#13;&#10;&#13;&#10;Description automatically generated">
            <a:extLst>
              <a:ext uri="{FF2B5EF4-FFF2-40B4-BE49-F238E27FC236}">
                <a16:creationId xmlns:a16="http://schemas.microsoft.com/office/drawing/2014/main" id="{87C1896F-B48C-5A49-9C4A-82CC3738F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76" y="1543931"/>
            <a:ext cx="7020290" cy="4572850"/>
          </a:xfrm>
        </p:spPr>
      </p:pic>
      <p:pic>
        <p:nvPicPr>
          <p:cNvPr id="11" name="Picture 10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6A244FDE-EB41-B74D-9DB1-30514AE2A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88" y="1864266"/>
            <a:ext cx="3136194" cy="1117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contourW="12700"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610396-D279-5E41-A6F5-FEEBC632493C}"/>
              </a:ext>
            </a:extLst>
          </p:cNvPr>
          <p:cNvSpPr txBox="1"/>
          <p:nvPr/>
        </p:nvSpPr>
        <p:spPr>
          <a:xfrm>
            <a:off x="7732889" y="1546578"/>
            <a:ext cx="38833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explanations: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 Passengers is a highly regular and complex time series: Overfitting is not a 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AIC (and BIC) works better on average for a large number of time series, but might not always be best for every single data 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 forecast package accidentally reversing the AIC ? (See previous ‘+’ and ‘–’ definitions of AIC)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14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vs. Predicting: Some philosophy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9A1F4-294E-AF40-9F10-C4B07BBA5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Galit</a:t>
            </a:r>
            <a:r>
              <a:rPr lang="en-US" dirty="0"/>
              <a:t> </a:t>
            </a:r>
            <a:r>
              <a:rPr lang="en-US" dirty="0" err="1"/>
              <a:t>Shmueli</a:t>
            </a:r>
            <a:r>
              <a:rPr lang="en-US" dirty="0"/>
              <a:t>: Explaining is not the same as predicting and!</a:t>
            </a:r>
          </a:p>
          <a:p>
            <a:r>
              <a:rPr lang="en-US" dirty="0"/>
              <a:t>For example univariate time series models don’t explain anything, but do a good job of forecasting </a:t>
            </a:r>
          </a:p>
          <a:p>
            <a:r>
              <a:rPr lang="en-US" dirty="0"/>
              <a:t>For explaining enough data is enough </a:t>
            </a:r>
          </a:p>
          <a:p>
            <a:r>
              <a:rPr lang="en-US" dirty="0"/>
              <a:t>For predicting there is no such thing as too much data</a:t>
            </a:r>
          </a:p>
          <a:p>
            <a:r>
              <a:rPr lang="en-US" dirty="0"/>
              <a:t>Using both forward looking data and backward looking data is fine for explaining </a:t>
            </a:r>
          </a:p>
          <a:p>
            <a:r>
              <a:rPr lang="en-US" dirty="0"/>
              <a:t>But leakage </a:t>
            </a:r>
            <a:r>
              <a:rPr lang="en-US" i="1" dirty="0"/>
              <a:t>IS DEATH!!!! </a:t>
            </a:r>
            <a:r>
              <a:rPr lang="en-US" dirty="0"/>
              <a:t>If you are predicting. 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3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vs. Predicting: In the context of 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9A1F4-294E-AF40-9F10-C4B07BBA5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AIC vs. BIC: </a:t>
                </a:r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𝐵𝐼𝐶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=−2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𝑁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e>
                    </m:func>
                    <m:r>
                      <a:rPr lang="en-US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</a:t>
                </a:r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  <a:sym typeface="Wingdings" pitchFamily="2" charset="2"/>
                  </a:rPr>
                  <a:t>BIC Penalizes complexity more than AIC </a:t>
                </a:r>
                <a:endParaRPr lang="en-US" dirty="0"/>
              </a:p>
              <a:p>
                <a:r>
                  <a:rPr lang="en-US" dirty="0"/>
                  <a:t>All things equal (same number of parameters): </a:t>
                </a:r>
              </a:p>
              <a:p>
                <a:pPr lvl="2"/>
                <a:r>
                  <a:rPr lang="en-US" dirty="0"/>
                  <a:t>AIC gives richer model: use for prediction </a:t>
                </a:r>
              </a:p>
              <a:p>
                <a:pPr lvl="2"/>
                <a:r>
                  <a:rPr lang="en-US" dirty="0"/>
                  <a:t>BIC gives simpler model: use for explanation  </a:t>
                </a:r>
              </a:p>
              <a:p>
                <a:r>
                  <a:rPr lang="en-US" dirty="0"/>
                  <a:t>But all things are not always equal: </a:t>
                </a:r>
              </a:p>
              <a:p>
                <a:pPr lvl="2"/>
                <a:r>
                  <a:rPr lang="en-US" dirty="0"/>
                  <a:t>High variance data: Therefor the model should have lower variance </a:t>
                </a:r>
              </a:p>
              <a:p>
                <a:pPr lvl="2"/>
                <a:r>
                  <a:rPr lang="en-US" dirty="0"/>
                  <a:t>Small sample size: Risk of overfitting is significant </a:t>
                </a:r>
              </a:p>
              <a:p>
                <a:pPr lvl="2"/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9A1F4-294E-AF40-9F10-C4B07BBA5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88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4" y="162711"/>
            <a:ext cx="10515600" cy="1325563"/>
          </a:xfrm>
        </p:spPr>
        <p:txBody>
          <a:bodyPr/>
          <a:lstStyle/>
          <a:p>
            <a:r>
              <a:rPr lang="en-US" dirty="0"/>
              <a:t>Additional thoughts: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9A1F4-294E-AF40-9F10-C4B07BBA5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13" y="148827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Are the AIC and BIC useful outside of time? </a:t>
            </a:r>
          </a:p>
          <a:p>
            <a:pPr lvl="1"/>
            <a:r>
              <a:rPr lang="en-US" dirty="0"/>
              <a:t>In theory they should be, so what aren’t they used more? </a:t>
            </a:r>
          </a:p>
          <a:p>
            <a:r>
              <a:rPr lang="en-US" dirty="0"/>
              <a:t>Model Selection vs Hyper-Parameter optimization? </a:t>
            </a:r>
          </a:p>
          <a:p>
            <a:r>
              <a:rPr lang="en-US" dirty="0"/>
              <a:t>Auto-ML: Bayesian optimization and its relatives </a:t>
            </a:r>
          </a:p>
          <a:p>
            <a:r>
              <a:rPr lang="en-US" dirty="0"/>
              <a:t>Where do AIC, BIC, VC, </a:t>
            </a:r>
            <a:r>
              <a:rPr lang="en-US" dirty="0" err="1"/>
              <a:t>etc</a:t>
            </a:r>
            <a:r>
              <a:rPr lang="en-US" dirty="0"/>
              <a:t>… fit into all this?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92713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8190-09DB-8E49-B010-500F955E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4" y="162711"/>
            <a:ext cx="10515600" cy="1325563"/>
          </a:xfrm>
        </p:spPr>
        <p:txBody>
          <a:bodyPr/>
          <a:lstStyle/>
          <a:p>
            <a:r>
              <a:rPr lang="en-US" dirty="0"/>
              <a:t>Additional thoughts: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9A1F4-294E-AF40-9F10-C4B07BBA5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13" y="148827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 risky and tenuous prediction: </a:t>
            </a:r>
          </a:p>
          <a:p>
            <a:pPr marL="457200" lvl="1" indent="0">
              <a:buNone/>
            </a:pPr>
            <a:r>
              <a:rPr lang="en-US" dirty="0"/>
              <a:t>Some breakthrough in generalization theory will occur within the next few years along the lines of the VC Dimension (1971) or Weak Learnability, Strong Learnability and Boosting (1990). </a:t>
            </a:r>
          </a:p>
          <a:p>
            <a:pPr marL="457200" lvl="1" indent="0">
              <a:buNone/>
            </a:pPr>
            <a:r>
              <a:rPr lang="en-US" dirty="0"/>
              <a:t>This will end the reign of Neural Networks, in favor of a more theoretically grounded class of methods similar to SVM or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i="1" dirty="0"/>
              <a:t>(So much for my year spent learning </a:t>
            </a:r>
            <a:r>
              <a:rPr lang="en-US" i="1" dirty="0" err="1"/>
              <a:t>Tensorflow</a:t>
            </a:r>
            <a:r>
              <a:rPr lang="en-US" i="1" dirty="0"/>
              <a:t> </a:t>
            </a:r>
            <a:r>
              <a:rPr lang="en-US" dirty="0"/>
              <a:t>😢</a:t>
            </a:r>
            <a:r>
              <a:rPr lang="en-US" i="1" dirty="0"/>
              <a:t>…) </a:t>
            </a:r>
          </a:p>
        </p:txBody>
      </p:sp>
    </p:spTree>
    <p:extLst>
      <p:ext uri="{BB962C8B-B14F-4D97-AF65-F5344CB8AC3E}">
        <p14:creationId xmlns:p14="http://schemas.microsoft.com/office/powerpoint/2010/main" val="2312392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5925-8669-D447-8D14-F10C6EF6D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821" y="3812954"/>
            <a:ext cx="6465287" cy="1516014"/>
          </a:xfrm>
          <a:effectLst>
            <a:outerShdw dist="50800" algn="ctr" rotWithShape="0">
              <a:srgbClr val="000000">
                <a:alpha val="41000"/>
              </a:srgb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3400" dirty="0">
                <a:solidFill>
                  <a:srgbClr val="FFFFFF"/>
                </a:solidFill>
              </a:rPr>
              <a:t>AIC, BIC and Alternatives to Out of Sample Testing – Chapter 7 ESL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961C6-8002-FD46-9E33-D6DDA84DB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1821" y="5550568"/>
            <a:ext cx="6465286" cy="602551"/>
          </a:xfrm>
          <a:effectLst>
            <a:outerShdw dist="50800" algn="ctr" rotWithShape="0">
              <a:srgbClr val="000000">
                <a:alpha val="41000"/>
              </a:srgb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E7E6E6"/>
                </a:solidFill>
              </a:rPr>
              <a:t>Nordstrom Data Science Reading Group – Skander Hannachi</a:t>
            </a:r>
          </a:p>
        </p:txBody>
      </p:sp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BFE7CB37-E084-9346-A3B9-5B47EF4F9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t="3975" r="-1" b="13675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  <a:effectLst>
            <a:outerShdw dist="508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53FDE9E-3A33-4142-8E0B-8006F9D103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2000"/>
          </a:blip>
          <a:srcRect t="15259" r="2" b="22762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  <a:effectLst>
            <a:outerShdw dist="508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015CE-4855-3648-A385-804BD0A268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6524" r="7224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  <a:effectLst>
            <a:outerShdw dist="50800" algn="ctr" rotWithShape="0">
              <a:srgbClr val="000000">
                <a:alpha val="41000"/>
              </a:srgbClr>
            </a:outerShdw>
          </a:effectLst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04622796-0D78-694B-B739-A5BEC8221EA4}"/>
              </a:ext>
            </a:extLst>
          </p:cNvPr>
          <p:cNvSpPr txBox="1">
            <a:spLocks/>
          </p:cNvSpPr>
          <p:nvPr/>
        </p:nvSpPr>
        <p:spPr>
          <a:xfrm>
            <a:off x="2574717" y="3341640"/>
            <a:ext cx="7659687" cy="116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END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F22BCAE-1454-7341-BC53-4B57CA4189FF}"/>
              </a:ext>
            </a:extLst>
          </p:cNvPr>
          <p:cNvSpPr txBox="1">
            <a:spLocks/>
          </p:cNvSpPr>
          <p:nvPr/>
        </p:nvSpPr>
        <p:spPr>
          <a:xfrm>
            <a:off x="3174761" y="1875895"/>
            <a:ext cx="6135687" cy="16335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8800">
                <a:latin typeface="Bodoni 72 Book" pitchFamily="2" charset="0"/>
                <a:cs typeface="Menlo" panose="020B0609030804020204" pitchFamily="49" charset="0"/>
              </a:rPr>
              <a:t>終</a:t>
            </a:r>
            <a:endParaRPr lang="en-US" sz="8800" dirty="0">
              <a:latin typeface="Bodoni 72 Book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55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01C1-8817-C547-869D-87D08425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Analytical estimates of the out of sample error: </a:t>
            </a:r>
          </a:p>
          <a:p>
            <a:pPr lvl="1"/>
            <a:r>
              <a:rPr lang="en-US" dirty="0"/>
              <a:t>AIC, BIC, and other ICs</a:t>
            </a:r>
          </a:p>
          <a:p>
            <a:pPr lvl="1"/>
            <a:r>
              <a:rPr lang="en-US" dirty="0"/>
              <a:t>MDL (which is the same as the BIC </a:t>
            </a:r>
            <a:r>
              <a:rPr lang="en-US" dirty="0">
                <a:sym typeface="Wingdings" pitchFamily="2" charset="2"/>
              </a:rPr>
              <a:t> ) </a:t>
            </a:r>
          </a:p>
          <a:p>
            <a:pPr lvl="1"/>
            <a:r>
              <a:rPr lang="en-US" dirty="0">
                <a:sym typeface="Wingdings" pitchFamily="2" charset="2"/>
              </a:rPr>
              <a:t>VC dimension (Of SVM fame) </a:t>
            </a:r>
            <a:endParaRPr lang="en-US" dirty="0"/>
          </a:p>
          <a:p>
            <a:r>
              <a:rPr lang="en-US" dirty="0"/>
              <a:t>Direct estimates of the out of sample error: </a:t>
            </a:r>
          </a:p>
          <a:p>
            <a:pPr lvl="1"/>
            <a:r>
              <a:rPr lang="en-US" dirty="0"/>
              <a:t>Cross-Validation </a:t>
            </a:r>
          </a:p>
          <a:p>
            <a:pPr lvl="1"/>
            <a:r>
              <a:rPr lang="en-US" dirty="0"/>
              <a:t>Boot-Strapping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possible approaches? </a:t>
            </a:r>
          </a:p>
        </p:txBody>
      </p:sp>
    </p:spTree>
    <p:extLst>
      <p:ext uri="{BB962C8B-B14F-4D97-AF65-F5344CB8AC3E}">
        <p14:creationId xmlns:p14="http://schemas.microsoft.com/office/powerpoint/2010/main" val="2239499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01C1-8817-C547-869D-87D08425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赤池 弘次 </a:t>
            </a:r>
            <a:r>
              <a:rPr lang="en-US" i="1" dirty="0"/>
              <a:t>Akaike </a:t>
            </a:r>
            <a:r>
              <a:rPr lang="en-US" i="1" dirty="0" err="1"/>
              <a:t>Hirotsugu</a:t>
            </a:r>
            <a:r>
              <a:rPr lang="en-US" i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ways of looking at it: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Hastie and friends: </a:t>
            </a:r>
            <a:r>
              <a:rPr lang="en-US" i="1" dirty="0"/>
              <a:t>In Sample error as an estimate of Out of Sample error </a:t>
            </a:r>
          </a:p>
          <a:p>
            <a:r>
              <a:rPr lang="en-US" dirty="0"/>
              <a:t>Akaike’s original derivation: </a:t>
            </a:r>
            <a:r>
              <a:rPr lang="en-US" i="1" dirty="0"/>
              <a:t>Information theoretical approach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2CF73-143E-0C48-A7D9-546D9B29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AIC: Akaike’s Information Criteria </a:t>
            </a:r>
          </a:p>
        </p:txBody>
      </p:sp>
      <p:pic>
        <p:nvPicPr>
          <p:cNvPr id="4" name="Picture 3" descr="A close up of a person&#13;&#10;&#13;&#10;Description automatically generated">
            <a:extLst>
              <a:ext uri="{FF2B5EF4-FFF2-40B4-BE49-F238E27FC236}">
                <a16:creationId xmlns:a16="http://schemas.microsoft.com/office/drawing/2014/main" id="{8BACB8AC-A6FD-4446-8834-6E010FB1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78" y="1279492"/>
            <a:ext cx="4967817" cy="275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3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117B-DD99-264B-9DB2-6B1FB825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AIC 1: Hastie and friends - </a:t>
            </a:r>
            <a:r>
              <a:rPr lang="en-US" i="1" dirty="0"/>
              <a:t>In Sample error as an estimate of Out of Sample error </a:t>
            </a:r>
            <a:br>
              <a:rPr lang="en-US" i="1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921E7-2BC9-9C48-A794-B9060580B7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092" y="1429305"/>
                <a:ext cx="10989816" cy="4845313"/>
              </a:xfrm>
            </p:spPr>
            <p:txBody>
              <a:bodyPr>
                <a:normAutofit fontScale="40000" lnSpcReduction="20000"/>
              </a:bodyPr>
              <a:lstStyle/>
              <a:p>
                <a:pPr marL="0" indent="0">
                  <a:buNone/>
                </a:pPr>
                <a:r>
                  <a:rPr lang="en-US" sz="4000" dirty="0"/>
                  <a:t>Difference between training error and in sample error:</a:t>
                </a:r>
              </a:p>
              <a:p>
                <a:pPr marL="0" indent="0">
                  <a:buNone/>
                </a:pPr>
                <a:endParaRPr lang="en-US" sz="4000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500" dirty="0"/>
                  <a:t> ,     with           </a:t>
                </a:r>
                <a14:m>
                  <m:oMath xmlns:m="http://schemas.openxmlformats.org/officeDocument/2006/math"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500" dirty="0"/>
              </a:p>
              <a:p>
                <a:pPr lvl="1"/>
                <a:endParaRPr lang="en-US" sz="3500" dirty="0"/>
              </a:p>
              <a:p>
                <a:pPr lvl="1"/>
                <a:r>
                  <a:rPr lang="en-US" sz="3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Training set: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500" b="0" i="1" baseline="-25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500" b="0" i="1" baseline="-25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500" b="0" i="1" baseline="-25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𝑥𝑛</m:t>
                            </m:r>
                          </m:e>
                        </m:d>
                      </m:e>
                    </m:d>
                  </m:oMath>
                </a14:m>
                <a:endParaRPr lang="en-US" sz="35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35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5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35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500" b="0" i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35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5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3500" b="0" i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1)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35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5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3500" b="0" i="1" baseline="-250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𝑥𝑛</m:t>
                            </m:r>
                          </m:e>
                        </m:d>
                      </m:e>
                    </m:d>
                  </m:oMath>
                </a14:m>
                <a:endParaRPr lang="en-US" sz="35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35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3500" dirty="0">
                    <a:ea typeface="Cambria Math" panose="02040503050406030204" pitchFamily="18" charset="0"/>
                  </a:rPr>
                  <a:t>Training error: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e>
                    </m:acc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35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35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5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:r>
                  <a:rPr lang="en-US" sz="4000" i="1" dirty="0"/>
                  <a:t>Our data set is a single realization of a stochastic process!</a:t>
                </a:r>
              </a:p>
              <a:p>
                <a:pPr marL="0" indent="0">
                  <a:buNone/>
                </a:pPr>
                <a:endParaRPr lang="en-US" sz="4000" dirty="0"/>
              </a:p>
              <a:p>
                <a:pPr lvl="1"/>
                <a:r>
                  <a:rPr lang="en-US" sz="3500" dirty="0"/>
                  <a:t>New realization of </a:t>
                </a:r>
                <a14:m>
                  <m:oMath xmlns:m="http://schemas.openxmlformats.org/officeDocument/2006/math"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500" b="0" i="1" baseline="30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500" dirty="0"/>
                  <a:t> </a:t>
                </a:r>
              </a:p>
              <a:p>
                <a:pPr marL="457200" lvl="1" indent="0">
                  <a:buNone/>
                </a:pPr>
                <a:endParaRPr lang="en-US" sz="3500" dirty="0"/>
              </a:p>
              <a:p>
                <a:pPr lvl="1"/>
                <a:r>
                  <a:rPr lang="en-US" sz="3500" dirty="0"/>
                  <a:t>New set</a:t>
                </a:r>
                <a:r>
                  <a:rPr lang="en-US" sz="3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35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5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3500" b="0" i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),…,</m:t>
                        </m:r>
                        <m:d>
                          <m:dPr>
                            <m:ctrlP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35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5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5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35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5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500" dirty="0"/>
                  <a:t> 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3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 </m:t>
                    </m:r>
                    <m:sSub>
                      <m:sSubPr>
                        <m:ctrlP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500" dirty="0"/>
              </a:p>
              <a:p>
                <a:pPr marL="457200" lvl="1" indent="0">
                  <a:buNone/>
                </a:pPr>
                <a:endParaRPr lang="en-US" sz="35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3500" dirty="0"/>
                  <a:t> </a:t>
                </a:r>
                <a14:m>
                  <m:oMath xmlns:m="http://schemas.openxmlformats.org/officeDocument/2006/math"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35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5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5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5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35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3500" dirty="0"/>
              </a:p>
              <a:p>
                <a:pPr marL="457200" lvl="1" indent="0">
                  <a:buNone/>
                </a:pPr>
                <a:endParaRPr lang="en-US" sz="3500" dirty="0"/>
              </a:p>
              <a:p>
                <a:pPr marL="457200" lvl="1" indent="0">
                  <a:buNone/>
                </a:pPr>
                <a:r>
                  <a:rPr lang="en-US" sz="3500" dirty="0"/>
                  <a:t>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sz="6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60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6000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𝑒𝑟𝑟</m:t>
                        </m:r>
                      </m:e>
                    </m:acc>
                    <m:r>
                      <a:rPr lang="en-US" sz="600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6000" dirty="0">
                    <a:solidFill>
                      <a:schemeClr val="accent5"/>
                    </a:solidFill>
                  </a:rPr>
                  <a:t>!!!!!</a:t>
                </a:r>
                <a:r>
                  <a:rPr lang="en-US" sz="3500" dirty="0"/>
                  <a:t>                                                                                    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921E7-2BC9-9C48-A794-B9060580B7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092" y="1429305"/>
                <a:ext cx="10989816" cy="4845313"/>
              </a:xfrm>
              <a:blipFill>
                <a:blip r:embed="rId2"/>
                <a:stretch>
                  <a:fillRect l="-231" t="-1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14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117B-DD99-264B-9DB2-6B1FB825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Optimism of the training error: </a:t>
            </a:r>
            <a:r>
              <a:rPr lang="en-US" i="1" dirty="0"/>
              <a:t>Linear, Gaussian, </a:t>
            </a:r>
            <a:r>
              <a:rPr lang="en-US" i="1" dirty="0" err="1"/>
              <a:t>etc</a:t>
            </a:r>
            <a:r>
              <a:rPr lang="en-US" i="1" dirty="0"/>
              <a:t>…</a:t>
            </a:r>
            <a:br>
              <a:rPr lang="en-US" i="1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921E7-2BC9-9C48-A794-B9060580B7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825" y="1402672"/>
                <a:ext cx="10687975" cy="515792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𝐸𝑟𝑟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𝑒𝑟𝑟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US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itchFamily="2" charset="2"/>
                  </a:rPr>
                  <a:t>         </a:t>
                </a:r>
                <a:r>
                  <a:rPr lang="en-US" dirty="0"/>
                  <a:t>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without having to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baseline="30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!!!! </a:t>
                </a:r>
              </a:p>
              <a:p>
                <a:r>
                  <a:rPr lang="en-US" dirty="0"/>
                  <a:t>Overfitting: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increase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𝐸𝑟𝑟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increases even though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𝑒𝑟𝑟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small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921E7-2BC9-9C48-A794-B9060580B7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825" y="1402672"/>
                <a:ext cx="10687975" cy="5157926"/>
              </a:xfrm>
              <a:blipFill>
                <a:blip r:embed="rId2"/>
                <a:stretch>
                  <a:fillRect l="-2847" t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109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117B-DD99-264B-9DB2-6B1FB825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Optimism of the training error: </a:t>
            </a:r>
            <a:r>
              <a:rPr lang="en-US" i="1" dirty="0"/>
              <a:t>In practice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921E7-2BC9-9C48-A794-B9060580B7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𝐸𝑟𝑟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Linear, Gaussian, </a:t>
                </a:r>
                <a:r>
                  <a:rPr lang="en-US" dirty="0" err="1"/>
                  <a:t>etc</a:t>
                </a:r>
                <a:r>
                  <a:rPr lang="en-US" dirty="0"/>
                  <a:t>…: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: Mallow’s C</a:t>
                </a:r>
                <a:r>
                  <a:rPr lang="en-US" baseline="-25000" dirty="0"/>
                  <a:t>p</a:t>
                </a:r>
                <a:r>
                  <a:rPr lang="en-US" dirty="0"/>
                  <a:t> statistic</a:t>
                </a:r>
              </a:p>
              <a:p>
                <a:r>
                  <a:rPr lang="en-US" dirty="0"/>
                  <a:t>More general case: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−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𝐿𝑖𝑘𝑒𝑙𝑖h𝑜𝑜𝑑</m:t>
                        </m:r>
                      </m:e>
                    </m:func>
                  </m:oMath>
                </a14:m>
                <a:r>
                  <a:rPr lang="en-US" dirty="0"/>
                  <a:t> (L)</a:t>
                </a:r>
              </a:p>
              <a:p>
                <a:pPr marL="457200" lvl="1" indent="0">
                  <a:buNone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921E7-2BC9-9C48-A794-B9060580B7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64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6353-DD4F-8844-BA28-00D92D4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AIC: Many variations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0EBE3-5CC7-DC46-94FA-05B930CF3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   </a:t>
                </a:r>
                <a:r>
                  <a:rPr lang="en-US" dirty="0"/>
                  <a:t>(ESL version)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(version I’m familiar with)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(Mirror Universe version: Should be maximized, instead of minimized)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𝑒𝑟𝑟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(Hyndman’s version in FPP)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0EBE3-5CC7-DC46-94FA-05B930CF3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22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6353-DD4F-8844-BA28-00D92D4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2: Information Theoretical Approach </a:t>
            </a:r>
            <a:br>
              <a:rPr lang="en-US" dirty="0"/>
            </a:br>
            <a:r>
              <a:rPr lang="en-US" i="1" dirty="0"/>
              <a:t>(i.e. the fun version!)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0EBE3-5CC7-DC46-94FA-05B930CF3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Shannon entropy of a distribution: </a:t>
                </a:r>
              </a:p>
              <a:p>
                <a:pPr marL="457200" lvl="1" indent="0">
                  <a:buNone/>
                </a:pPr>
                <a:r>
                  <a:rPr lang="en-US" dirty="0"/>
                  <a:t>How much information is contained in a distribution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 err="1"/>
                  <a:t>Kullback-Liebler</a:t>
                </a:r>
                <a:r>
                  <a:rPr lang="en-US" dirty="0"/>
                  <a:t> divergence/Relative entropy:</a:t>
                </a:r>
              </a:p>
              <a:p>
                <a:pPr marL="457200" lvl="1" indent="0">
                  <a:buNone/>
                </a:pPr>
                <a:r>
                  <a:rPr lang="en-US" dirty="0"/>
                  <a:t>A measure of how much information is lost if we use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an encoding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 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KL divergence acts as a (asymmetric) distance between distributions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0EBE3-5CC7-DC46-94FA-05B930CF3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119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1620</Words>
  <Application>Microsoft Macintosh PowerPoint</Application>
  <PresentationFormat>Widescreen</PresentationFormat>
  <Paragraphs>205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Bodoni 72 Book</vt:lpstr>
      <vt:lpstr>Calibri</vt:lpstr>
      <vt:lpstr>Calibri Light</vt:lpstr>
      <vt:lpstr>Cambria Math</vt:lpstr>
      <vt:lpstr>Office Theme</vt:lpstr>
      <vt:lpstr>AIC, BIC and Alternatives to Out of Sample Testing – Chapter 7 ESL </vt:lpstr>
      <vt:lpstr>Is it possible to do away with the train/test split? </vt:lpstr>
      <vt:lpstr>What are the possible approaches? </vt:lpstr>
      <vt:lpstr>AIC: Akaike’s Information Criteria </vt:lpstr>
      <vt:lpstr>AIC 1: Hastie and friends - In Sample error as an estimate of Out of Sample error  </vt:lpstr>
      <vt:lpstr>Optimism of the training error: Linear, Gaussian, etc… </vt:lpstr>
      <vt:lpstr>Optimism of the training error: In practice</vt:lpstr>
      <vt:lpstr>AIC: Many variations</vt:lpstr>
      <vt:lpstr>AIC 2: Information Theoretical Approach  (i.e. the fun version!) </vt:lpstr>
      <vt:lpstr>AIC 2: KL divergence as a measure of goodness of fit</vt:lpstr>
      <vt:lpstr>AIC 2: Finding the minimum KL without knowing it  </vt:lpstr>
      <vt:lpstr>Enter the Reverend: The Bayesian Information Criteria </vt:lpstr>
      <vt:lpstr>BIC: Many variations</vt:lpstr>
      <vt:lpstr>The Information Criterion Zoo: </vt:lpstr>
      <vt:lpstr>MDL: Another information theoretic approach</vt:lpstr>
      <vt:lpstr>Vapnik-Chervonenkis dimension: Forget information theory, geometry rules!!!!</vt:lpstr>
      <vt:lpstr>Vapnik-Chervonenkis dimension: Forget information theory, geometry rules!!!!</vt:lpstr>
      <vt:lpstr>Geometry: VC dimension of line </vt:lpstr>
      <vt:lpstr>Geometry: </vt:lpstr>
      <vt:lpstr>VC and the upper bound on test error: </vt:lpstr>
      <vt:lpstr>Cross-Validation and Bootstrapping  </vt:lpstr>
      <vt:lpstr>Practical examples: a good one  (Originally from R Bloggers) </vt:lpstr>
      <vt:lpstr>Practical examples: a good one  (A variation on the previous one) </vt:lpstr>
      <vt:lpstr>Practical examples: Hmmm…are we sure this always works?</vt:lpstr>
      <vt:lpstr>Explaining vs. Predicting: Some philosophy </vt:lpstr>
      <vt:lpstr>Explaining vs. Predicting: In the context of model selection</vt:lpstr>
      <vt:lpstr>Additional thoughts: </vt:lpstr>
      <vt:lpstr>Additional thoughts: </vt:lpstr>
      <vt:lpstr>AIC, BIC and Alternatives to Out of Sample Testing – Chapter 7 ESL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AIC, BIC and Alternatives to Out of Sample Testing – Chapter 7 ESL </dc:title>
  <dc:creator>Microsoft Office User</dc:creator>
  <cp:lastModifiedBy>Microsoft Office User</cp:lastModifiedBy>
  <cp:revision>31</cp:revision>
  <dcterms:created xsi:type="dcterms:W3CDTF">2019-03-07T22:59:58Z</dcterms:created>
  <dcterms:modified xsi:type="dcterms:W3CDTF">2019-05-24T21:01:15Z</dcterms:modified>
</cp:coreProperties>
</file>